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1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_rels/slide4.xml.rels" ContentType="application/vnd.openxmlformats-package.relationships+xml"/>
  <Override PartName="/ppt/slides/_rels/slide20.xml.rels" ContentType="application/vnd.openxmlformats-package.relationships+xml"/>
  <Override PartName="/ppt/slides/_rels/slide18.xml.rels" ContentType="application/vnd.openxmlformats-package.relationships+xml"/>
  <Override PartName="/ppt/slides/_rels/slide3.xml.rels" ContentType="application/vnd.openxmlformats-package.relationships+xml"/>
  <Override PartName="/ppt/slides/_rels/slide17.xml.rels" ContentType="application/vnd.openxmlformats-package.relationships+xml"/>
  <Override PartName="/ppt/slides/_rels/slide2.xml.rels" ContentType="application/vnd.openxmlformats-package.relationships+xml"/>
  <Override PartName="/ppt/slides/_rels/slide14.xml.rels" ContentType="application/vnd.openxmlformats-package.relationships+xml"/>
  <Override PartName="/ppt/slides/_rels/slide26.xml.rels" ContentType="application/vnd.openxmlformats-package.relationships+xml"/>
  <Override PartName="/ppt/slides/_rels/slide15.xml.rels" ContentType="application/vnd.openxmlformats-package.relationships+xml"/>
  <Override PartName="/ppt/slides/_rels/slide27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28.xml.rels" ContentType="application/vnd.openxmlformats-package.relationships+xml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25.xml.rels" ContentType="application/vnd.openxmlformats-package.relationships+xml"/>
  <Override PartName="/ppt/slides/_rels/slide12.xml.rels" ContentType="application/vnd.openxmlformats-package.relationships+xml"/>
  <Override PartName="/ppt/slides/_rels/slide24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23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25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24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4.xml" ContentType="application/vnd.openxmlformats-officedocument.presentationml.slide+xml"/>
  <Override PartName="/ppt/_rels/presentation.xml.rels" ContentType="application/vnd.openxmlformats-package.relationships+xml"/>
  <Override PartName="/ppt/media/image13.png" ContentType="image/png"/>
  <Override PartName="/ppt/media/image4.png" ContentType="image/png"/>
  <Override PartName="/ppt/media/image9.png" ContentType="image/png"/>
  <Override PartName="/ppt/media/image18.png" ContentType="image/png"/>
  <Override PartName="/ppt/media/image20.png" ContentType="image/png"/>
  <Override PartName="/ppt/media/image12.png" ContentType="image/png"/>
  <Override PartName="/ppt/media/image3.png" ContentType="image/png"/>
  <Override PartName="/ppt/media/image8.png" ContentType="image/png"/>
  <Override PartName="/ppt/media/image17.png" ContentType="image/png"/>
  <Override PartName="/ppt/media/image11.png" ContentType="image/png"/>
  <Override PartName="/ppt/media/image2.png" ContentType="image/png"/>
  <Override PartName="/ppt/media/image25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5.png" ContentType="image/png"/>
  <Override PartName="/ppt/media/image14.png" ContentType="image/png"/>
  <Override PartName="/ppt/media/image6.png" ContentType="image/png"/>
  <Override PartName="/ppt/media/image15.png" ContentType="image/png"/>
  <Override PartName="/ppt/media/image10.png" ContentType="image/png"/>
  <Override PartName="/ppt/media/image1.png" ContentType="image/png"/>
  <Override PartName="/ppt/media/image7.png" ContentType="image/png"/>
  <Override PartName="/ppt/media/image16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1" r:id="rId3"/>
    <p:sldMasterId id="2147483653" r:id="rId4"/>
    <p:sldMasterId id="2147483655" r:id="rId5"/>
    <p:sldMasterId id="2147483657" r:id="rId6"/>
    <p:sldMasterId id="2147483659" r:id="rId7"/>
    <p:sldMasterId id="2147483661" r:id="rId8"/>
    <p:sldMasterId id="2147483663" r:id="rId9"/>
    <p:sldMasterId id="2147483665" r:id="rId10"/>
    <p:sldMasterId id="2147483667" r:id="rId11"/>
    <p:sldMasterId id="2147483669" r:id="rId12"/>
  </p:sld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</p:sldIdLst>
  <p:sldSz cx="9144000" cy="51435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Relationship Id="rId36" Type="http://schemas.openxmlformats.org/officeDocument/2006/relationships/slide" Target="slides/slide24.xml"/><Relationship Id="rId37" Type="http://schemas.openxmlformats.org/officeDocument/2006/relationships/slide" Target="slides/slide25.xml"/><Relationship Id="rId38" Type="http://schemas.openxmlformats.org/officeDocument/2006/relationships/slide" Target="slides/slide26.xml"/><Relationship Id="rId39" Type="http://schemas.openxmlformats.org/officeDocument/2006/relationships/slide" Target="slides/slide27.xml"/><Relationship Id="rId40" Type="http://schemas.openxmlformats.org/officeDocument/2006/relationships/slide" Target="slides/slide28.xml"/><Relationship Id="rId4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291CC32-297D-49F1-B8BC-4E91F2F0089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A656D1FF-8AF5-4007-BE41-763681DA0EC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C3322A5F-E5E1-4CC3-9817-C86336B666C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p>
            <a:fld id="{9E007563-0A9D-4561-95E0-9355173B674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FD81E01-839D-4399-8F8D-422819C2747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B1F686C-BBAA-4EEE-B69B-6E996B45EA1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13CFCB09-C869-4B7D-A1D6-8727635DB8C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E217FF95-6AA1-47A0-A3C5-0E32D816175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E2F5A40B-419C-4A68-B2F8-C8B03BE58B9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BCF81697-7F09-4FE7-A21C-899FAF9FAB3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25F0BDD7-9A72-4A0F-93F7-8109A021334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4"/>
          </p:nvPr>
        </p:nvSpPr>
        <p:spPr/>
        <p:txBody>
          <a:bodyPr/>
          <a:p>
            <a:fld id="{E938F952-3E9A-454B-AC4A-CFC69E144BA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1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3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4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5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6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7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8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9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1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C7025FB-91CE-4BD7-830F-DAB0F4433507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04840"/>
            <a:ext cx="3007800" cy="871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b="1" lang="en-US" sz="20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3575160" y="204840"/>
            <a:ext cx="5111280" cy="4389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57200" y="1076400"/>
            <a:ext cx="3007800" cy="351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dt" idx="28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0" name="PlaceHolder 5"/>
          <p:cNvSpPr>
            <a:spLocks noGrp="1"/>
          </p:cNvSpPr>
          <p:nvPr>
            <p:ph type="ftr" idx="29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1" name="PlaceHolder 6"/>
          <p:cNvSpPr>
            <a:spLocks noGrp="1"/>
          </p:cNvSpPr>
          <p:nvPr>
            <p:ph type="sldNum" idx="30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06742B5-B739-4EF1-99AD-88DA70D25D6B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8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792440" y="3600360"/>
            <a:ext cx="5486040" cy="4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b="1" lang="en-US" sz="20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792440" y="459720"/>
            <a:ext cx="5486040" cy="3085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1792440" y="4025520"/>
            <a:ext cx="5486040" cy="603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dt" idx="31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ftr" idx="32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7" name="PlaceHolder 6"/>
          <p:cNvSpPr>
            <a:spLocks noGrp="1"/>
          </p:cNvSpPr>
          <p:nvPr>
            <p:ph type="sldNum" idx="33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5676540-0E82-4406-BFF2-673EB4DC00F0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0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dt" idx="4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ftr" idx="5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" name="PlaceHolder 5"/>
          <p:cNvSpPr>
            <a:spLocks noGrp="1"/>
          </p:cNvSpPr>
          <p:nvPr>
            <p:ph type="sldNum" idx="6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314A827-D629-47F0-A193-6946AFA22ACE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2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629400" y="154800"/>
            <a:ext cx="2057040" cy="3290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54800"/>
            <a:ext cx="6019560" cy="3290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dt" idx="7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ftr" idx="8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" name="PlaceHolder 5"/>
          <p:cNvSpPr>
            <a:spLocks noGrp="1"/>
          </p:cNvSpPr>
          <p:nvPr>
            <p:ph type="sldNum" idx="9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7F229CA-8332-435C-A039-3C5F6B435446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4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dt" idx="10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ftr" idx="11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" name="PlaceHolder 5"/>
          <p:cNvSpPr>
            <a:spLocks noGrp="1"/>
          </p:cNvSpPr>
          <p:nvPr>
            <p:ph type="sldNum" idx="12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F31973C-5AC4-4DBB-A9EA-4C0BA0724A78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6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22160" y="3305160"/>
            <a:ext cx="7772040" cy="102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b="1" lang="en-US" sz="4000" spc="-1" strike="noStrike" cap="all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722160" y="2180160"/>
            <a:ext cx="7772040" cy="1124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Click to edit Master text styles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dt" idx="13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ftr" idx="14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sldNum" idx="15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FD19209-D311-47B8-910A-5B46B74FE9AD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8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900000"/>
            <a:ext cx="4038120" cy="254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648320" y="900000"/>
            <a:ext cx="4038120" cy="254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dt" idx="16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ftr" idx="17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sldNum" idx="18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3E15794-086A-4FFD-8640-35A706A42187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0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151280"/>
            <a:ext cx="4039920" cy="479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57200" y="1631160"/>
            <a:ext cx="4039920" cy="2963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4645080" y="1151280"/>
            <a:ext cx="4041360" cy="479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4645080" y="1631160"/>
            <a:ext cx="4041360" cy="2963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dt" idx="19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ftr" idx="20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7" name="PlaceHolder 8"/>
          <p:cNvSpPr>
            <a:spLocks noGrp="1"/>
          </p:cNvSpPr>
          <p:nvPr>
            <p:ph type="sldNum" idx="21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83CB34F-EB94-479A-8EC3-311A48EB3346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dt" idx="22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ftr" idx="23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sldNum" idx="24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E79A710-3EF0-4B55-A1A3-D16A3A9FAF30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4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dt" idx="25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ftr" idx="26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sldNum" idx="27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FA39E96-718A-4860-AC1D-AE784697645C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6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85800" y="1164600"/>
            <a:ext cx="7772040" cy="110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System Wide Flat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subTitle"/>
          </p:nvPr>
        </p:nvSpPr>
        <p:spPr>
          <a:xfrm>
            <a:off x="1371600" y="2495520"/>
            <a:ext cx="6400440" cy="1314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91440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Solar Ultraviolet Imaging Telescope off pointing result log.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C66F30C9-2557-43B3-8392-D99D7261646A}" type="datetime2">
              <a:rPr lang="en-US"/>
              <a:t>Sunday, May 12, 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2" descr=""/>
          <p:cNvPicPr/>
          <p:nvPr/>
        </p:nvPicPr>
        <p:blipFill>
          <a:blip r:embed="rId1"/>
          <a:stretch/>
        </p:blipFill>
        <p:spPr>
          <a:xfrm>
            <a:off x="2743200" y="743040"/>
            <a:ext cx="6400440" cy="3671280"/>
          </a:xfrm>
          <a:prstGeom prst="rect">
            <a:avLst/>
          </a:prstGeom>
          <a:ln w="9525">
            <a:noFill/>
          </a:ln>
        </p:spPr>
      </p:pic>
      <p:sp>
        <p:nvSpPr>
          <p:cNvPr id="98" name="Rectangle 4"/>
          <p:cNvSpPr/>
          <p:nvPr/>
        </p:nvSpPr>
        <p:spPr>
          <a:xfrm>
            <a:off x="97200" y="133200"/>
            <a:ext cx="34758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Averaged image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Reduced Level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Rectangle 5"/>
          <p:cNvSpPr/>
          <p:nvPr/>
        </p:nvSpPr>
        <p:spPr>
          <a:xfrm>
            <a:off x="304920" y="3867120"/>
            <a:ext cx="45716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 %Std,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(1.65, 54564.03)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(1.0, 55926.28)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 (1.3, 51058.77)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Rectangle 6"/>
          <p:cNvSpPr/>
          <p:nvPr/>
        </p:nvSpPr>
        <p:spPr>
          <a:xfrm>
            <a:off x="228600" y="1809720"/>
            <a:ext cx="205704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Scattered light patterns are seen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TextBox 7"/>
          <p:cNvSpPr/>
          <p:nvPr/>
        </p:nvSpPr>
        <p:spPr>
          <a:xfrm>
            <a:off x="8153280" y="39600"/>
            <a:ext cx="99036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000" spc="-1" strike="noStrike">
                <a:solidFill>
                  <a:schemeClr val="dk1"/>
                </a:solidFill>
                <a:latin typeface="Calibri"/>
              </a:rPr>
              <a:t>2024-02-23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2" descr=""/>
          <p:cNvPicPr/>
          <p:nvPr/>
        </p:nvPicPr>
        <p:blipFill>
          <a:blip r:embed="rId1"/>
          <a:stretch/>
        </p:blipFill>
        <p:spPr>
          <a:xfrm>
            <a:off x="2743200" y="819000"/>
            <a:ext cx="6400440" cy="3671280"/>
          </a:xfrm>
          <a:prstGeom prst="rect">
            <a:avLst/>
          </a:prstGeom>
          <a:ln w="9525">
            <a:noFill/>
          </a:ln>
        </p:spPr>
      </p:pic>
      <p:sp>
        <p:nvSpPr>
          <p:cNvPr id="103" name="Rectangle 4"/>
          <p:cNvSpPr/>
          <p:nvPr/>
        </p:nvSpPr>
        <p:spPr>
          <a:xfrm>
            <a:off x="97200" y="133200"/>
            <a:ext cx="34758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Averaged image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Reduced Level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Rectangle 5"/>
          <p:cNvSpPr/>
          <p:nvPr/>
        </p:nvSpPr>
        <p:spPr>
          <a:xfrm>
            <a:off x="76320" y="3867120"/>
            <a:ext cx="45716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%Std,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(0.98, 143389.75)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(0.72, 156671.33)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 (0.9, 152854.17)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TextBox 6"/>
          <p:cNvSpPr/>
          <p:nvPr/>
        </p:nvSpPr>
        <p:spPr>
          <a:xfrm>
            <a:off x="8153280" y="39600"/>
            <a:ext cx="99036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000" spc="-1" strike="noStrike">
                <a:solidFill>
                  <a:schemeClr val="dk1"/>
                </a:solidFill>
                <a:latin typeface="Calibri"/>
              </a:rPr>
              <a:t>2024-02-23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Picture 2" descr=""/>
          <p:cNvPicPr/>
          <p:nvPr/>
        </p:nvPicPr>
        <p:blipFill>
          <a:blip r:embed="rId1"/>
          <a:stretch/>
        </p:blipFill>
        <p:spPr>
          <a:xfrm>
            <a:off x="2709720" y="666720"/>
            <a:ext cx="6433920" cy="3690720"/>
          </a:xfrm>
          <a:prstGeom prst="rect">
            <a:avLst/>
          </a:prstGeom>
          <a:ln w="9525">
            <a:noFill/>
          </a:ln>
        </p:spPr>
      </p:pic>
      <p:sp>
        <p:nvSpPr>
          <p:cNvPr id="107" name="Rectangle 4"/>
          <p:cNvSpPr/>
          <p:nvPr/>
        </p:nvSpPr>
        <p:spPr>
          <a:xfrm>
            <a:off x="76320" y="3638520"/>
            <a:ext cx="45716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 %Std,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(1.58, 125766.05)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(0.89, 149453.36)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 (1.73, 140172.97)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Rectangle 5"/>
          <p:cNvSpPr/>
          <p:nvPr/>
        </p:nvSpPr>
        <p:spPr>
          <a:xfrm>
            <a:off x="97200" y="133200"/>
            <a:ext cx="34758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Averaged image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Reduced Level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Picture 2" descr=""/>
          <p:cNvPicPr/>
          <p:nvPr/>
        </p:nvPicPr>
        <p:blipFill>
          <a:blip r:embed="rId1"/>
          <a:stretch/>
        </p:blipFill>
        <p:spPr>
          <a:xfrm>
            <a:off x="2709720" y="743040"/>
            <a:ext cx="6433920" cy="3690720"/>
          </a:xfrm>
          <a:prstGeom prst="rect">
            <a:avLst/>
          </a:prstGeom>
          <a:ln w="9525">
            <a:noFill/>
          </a:ln>
        </p:spPr>
      </p:pic>
      <p:sp>
        <p:nvSpPr>
          <p:cNvPr id="110" name="Rectangle 4"/>
          <p:cNvSpPr/>
          <p:nvPr/>
        </p:nvSpPr>
        <p:spPr>
          <a:xfrm>
            <a:off x="228600" y="3638520"/>
            <a:ext cx="45716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 %Std,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(2.12, 22447.16)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(3.62, 21421.9)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 (2.48, 20968.33)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Rectangle 5"/>
          <p:cNvSpPr/>
          <p:nvPr/>
        </p:nvSpPr>
        <p:spPr>
          <a:xfrm>
            <a:off x="97200" y="133200"/>
            <a:ext cx="34758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Averaged image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Reduced Level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Rectangle 6"/>
          <p:cNvSpPr/>
          <p:nvPr/>
        </p:nvSpPr>
        <p:spPr>
          <a:xfrm>
            <a:off x="228600" y="1809720"/>
            <a:ext cx="205704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Scattered light patterns are seen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Picture 2" descr=""/>
          <p:cNvPicPr/>
          <p:nvPr/>
        </p:nvPicPr>
        <p:blipFill>
          <a:blip r:embed="rId1"/>
          <a:stretch/>
        </p:blipFill>
        <p:spPr>
          <a:xfrm>
            <a:off x="2709720" y="666720"/>
            <a:ext cx="6433920" cy="3690720"/>
          </a:xfrm>
          <a:prstGeom prst="rect">
            <a:avLst/>
          </a:prstGeom>
          <a:ln w="9525">
            <a:noFill/>
          </a:ln>
        </p:spPr>
      </p:pic>
      <p:sp>
        <p:nvSpPr>
          <p:cNvPr id="114" name="Rectangle 4"/>
          <p:cNvSpPr/>
          <p:nvPr/>
        </p:nvSpPr>
        <p:spPr>
          <a:xfrm>
            <a:off x="152280" y="3486240"/>
            <a:ext cx="45716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 %Std,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(2.46, 23212.81)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(2.49, 17927.63)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 (10.24, 30752.14)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Rectangle 5"/>
          <p:cNvSpPr/>
          <p:nvPr/>
        </p:nvSpPr>
        <p:spPr>
          <a:xfrm>
            <a:off x="97200" y="133200"/>
            <a:ext cx="34758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Averaged image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Reduced Level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Rectangle 6"/>
          <p:cNvSpPr/>
          <p:nvPr/>
        </p:nvSpPr>
        <p:spPr>
          <a:xfrm>
            <a:off x="228600" y="1809720"/>
            <a:ext cx="205704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Scattered light patterns are seen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Picture 2" descr=""/>
          <p:cNvPicPr/>
          <p:nvPr/>
        </p:nvPicPr>
        <p:blipFill>
          <a:blip r:embed="rId1"/>
          <a:stretch/>
        </p:blipFill>
        <p:spPr>
          <a:xfrm>
            <a:off x="2709720" y="666720"/>
            <a:ext cx="6433920" cy="3690720"/>
          </a:xfrm>
          <a:prstGeom prst="rect">
            <a:avLst/>
          </a:prstGeom>
          <a:ln w="9525">
            <a:noFill/>
          </a:ln>
        </p:spPr>
      </p:pic>
      <p:sp>
        <p:nvSpPr>
          <p:cNvPr id="118" name="Rectangle 4"/>
          <p:cNvSpPr/>
          <p:nvPr/>
        </p:nvSpPr>
        <p:spPr>
          <a:xfrm>
            <a:off x="228600" y="3638520"/>
            <a:ext cx="45716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 %Std,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(1.99, 45200.12)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(0.68, 38438.08)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 (10.31, 66723.45)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Rectangle 5"/>
          <p:cNvSpPr/>
          <p:nvPr/>
        </p:nvSpPr>
        <p:spPr>
          <a:xfrm>
            <a:off x="97200" y="133200"/>
            <a:ext cx="34758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Averaged image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Reduced Level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Rectangle 6"/>
          <p:cNvSpPr/>
          <p:nvPr/>
        </p:nvSpPr>
        <p:spPr>
          <a:xfrm>
            <a:off x="228600" y="1809720"/>
            <a:ext cx="205704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Scattered light patterns are seen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icture 2" descr=""/>
          <p:cNvPicPr/>
          <p:nvPr/>
        </p:nvPicPr>
        <p:blipFill>
          <a:blip r:embed="rId1"/>
          <a:stretch/>
        </p:blipFill>
        <p:spPr>
          <a:xfrm>
            <a:off x="2743200" y="819000"/>
            <a:ext cx="6400440" cy="3671280"/>
          </a:xfrm>
          <a:prstGeom prst="rect">
            <a:avLst/>
          </a:prstGeom>
          <a:ln w="9525">
            <a:noFill/>
          </a:ln>
        </p:spPr>
      </p:pic>
      <p:sp>
        <p:nvSpPr>
          <p:cNvPr id="122" name="Rectangle 4"/>
          <p:cNvSpPr/>
          <p:nvPr/>
        </p:nvSpPr>
        <p:spPr>
          <a:xfrm>
            <a:off x="97200" y="133200"/>
            <a:ext cx="34758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Averaged image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Reduced Level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Rectangle 5"/>
          <p:cNvSpPr/>
          <p:nvPr/>
        </p:nvSpPr>
        <p:spPr>
          <a:xfrm>
            <a:off x="228600" y="3943440"/>
            <a:ext cx="45716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 %Std,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(1.43, 69159.4)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(0.6, 82815.08)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 (1.17, 83064.39)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TextBox 7"/>
          <p:cNvSpPr/>
          <p:nvPr/>
        </p:nvSpPr>
        <p:spPr>
          <a:xfrm>
            <a:off x="8153280" y="39600"/>
            <a:ext cx="99036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000" spc="-1" strike="noStrike">
                <a:solidFill>
                  <a:schemeClr val="dk1"/>
                </a:solidFill>
                <a:latin typeface="Calibri"/>
              </a:rPr>
              <a:t>2024-02-23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533520" y="1962000"/>
            <a:ext cx="8229240" cy="85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38641"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Single frame from each pointing</a:t>
            </a:r>
            <a:br>
              <a:rPr sz="4400"/>
            </a:b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Lvl 0 at SHTR_STR 0</a:t>
            </a:r>
            <a:br>
              <a:rPr sz="4400"/>
            </a:b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2" descr=""/>
          <p:cNvPicPr/>
          <p:nvPr/>
        </p:nvPicPr>
        <p:blipFill>
          <a:blip r:embed="rId1"/>
          <a:stretch/>
        </p:blipFill>
        <p:spPr>
          <a:xfrm>
            <a:off x="2151360" y="0"/>
            <a:ext cx="6992280" cy="5143320"/>
          </a:xfrm>
          <a:prstGeom prst="rect">
            <a:avLst/>
          </a:prstGeom>
          <a:ln w="9525">
            <a:noFill/>
          </a:ln>
        </p:spPr>
      </p:pic>
      <p:sp>
        <p:nvSpPr>
          <p:cNvPr id="127" name="Rectangle 5"/>
          <p:cNvSpPr/>
          <p:nvPr/>
        </p:nvSpPr>
        <p:spPr>
          <a:xfrm>
            <a:off x="76320" y="1276200"/>
            <a:ext cx="45716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%Std,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(7.0, 7974.58)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(1.07, 8189.51)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 (10.29, 23043.27)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Rectangle 6"/>
          <p:cNvSpPr/>
          <p:nvPr/>
        </p:nvSpPr>
        <p:spPr>
          <a:xfrm>
            <a:off x="94680" y="133200"/>
            <a:ext cx="31482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Single frame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Lvl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TextBox 7"/>
          <p:cNvSpPr/>
          <p:nvPr/>
        </p:nvSpPr>
        <p:spPr>
          <a:xfrm>
            <a:off x="76320" y="2495520"/>
            <a:ext cx="2209320" cy="5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400" spc="-1" strike="noStrike">
                <a:solidFill>
                  <a:schemeClr val="dk1"/>
                </a:solidFill>
                <a:latin typeface="Calibri"/>
              </a:rPr>
              <a:t>Highly dominated by scattered light.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TextBox 8"/>
          <p:cNvSpPr/>
          <p:nvPr/>
        </p:nvSpPr>
        <p:spPr>
          <a:xfrm>
            <a:off x="8153280" y="39600"/>
            <a:ext cx="99036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000" spc="-1" strike="noStrike">
                <a:solidFill>
                  <a:schemeClr val="dk1"/>
                </a:solidFill>
                <a:latin typeface="Calibri"/>
              </a:rPr>
              <a:t>2024-02-17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Picture 2" descr=""/>
          <p:cNvPicPr/>
          <p:nvPr/>
        </p:nvPicPr>
        <p:blipFill>
          <a:blip r:embed="rId1"/>
          <a:stretch/>
        </p:blipFill>
        <p:spPr>
          <a:xfrm>
            <a:off x="2133720" y="0"/>
            <a:ext cx="7009920" cy="5156280"/>
          </a:xfrm>
          <a:prstGeom prst="rect">
            <a:avLst/>
          </a:prstGeom>
          <a:ln w="9525">
            <a:noFill/>
          </a:ln>
        </p:spPr>
      </p:pic>
      <p:sp>
        <p:nvSpPr>
          <p:cNvPr id="132" name="Rectangle 4"/>
          <p:cNvSpPr/>
          <p:nvPr/>
        </p:nvSpPr>
        <p:spPr>
          <a:xfrm>
            <a:off x="94680" y="133200"/>
            <a:ext cx="31482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Single frame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Lvl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TextBox 5"/>
          <p:cNvSpPr/>
          <p:nvPr/>
        </p:nvSpPr>
        <p:spPr>
          <a:xfrm>
            <a:off x="76320" y="2495520"/>
            <a:ext cx="2209320" cy="5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400" spc="-1" strike="noStrike">
                <a:solidFill>
                  <a:schemeClr val="dk1"/>
                </a:solidFill>
                <a:latin typeface="Calibri"/>
              </a:rPr>
              <a:t>Highly dominated by scattered light.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Rectangle 6"/>
          <p:cNvSpPr/>
          <p:nvPr/>
        </p:nvSpPr>
        <p:spPr>
          <a:xfrm>
            <a:off x="152280" y="1200240"/>
            <a:ext cx="45716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 %Std,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(3.04, 28140.22)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(4.59, 24309.99)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 (7.34, 45145.76)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TextBox 7"/>
          <p:cNvSpPr/>
          <p:nvPr/>
        </p:nvSpPr>
        <p:spPr>
          <a:xfrm>
            <a:off x="8153280" y="39600"/>
            <a:ext cx="99036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000" spc="-1" strike="noStrike">
                <a:solidFill>
                  <a:schemeClr val="dk1"/>
                </a:solidFill>
                <a:latin typeface="Calibri"/>
              </a:rPr>
              <a:t>2024-02-17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71" name="" descr=""/>
          <p:cNvPicPr/>
          <p:nvPr/>
        </p:nvPicPr>
        <p:blipFill>
          <a:blip r:embed="rId1"/>
          <a:stretch/>
        </p:blipFill>
        <p:spPr>
          <a:xfrm>
            <a:off x="160920" y="457200"/>
            <a:ext cx="8983080" cy="4343400"/>
          </a:xfrm>
          <a:prstGeom prst="rect">
            <a:avLst/>
          </a:prstGeom>
          <a:ln w="0">
            <a:noFill/>
          </a:ln>
        </p:spPr>
      </p:pic>
      <p:sp>
        <p:nvSpPr>
          <p:cNvPr id="72" name="Title 2"/>
          <p:cNvSpPr txBox="1"/>
          <p:nvPr/>
        </p:nvSpPr>
        <p:spPr>
          <a:xfrm>
            <a:off x="756360" y="-86400"/>
            <a:ext cx="8229240" cy="8568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algn="ctr" defTabSz="914400">
              <a:lnSpc>
                <a:spcPct val="100000"/>
              </a:lnSpc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NB06 after major sunspot removal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9434913E-D8F5-40A3-89C9-C9998EBC5BD5}" type="datetime2">
              <a:rPr lang="en-US"/>
              <a:t>Sunday, May 12, 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ectangle 3"/>
          <p:cNvSpPr/>
          <p:nvPr/>
        </p:nvSpPr>
        <p:spPr>
          <a:xfrm>
            <a:off x="152280" y="1276200"/>
            <a:ext cx="45716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%Std,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(3.55, 12167.99)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(6.85, 15331.22)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 (9.29, 29439.29)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7" name="Picture 2" descr=""/>
          <p:cNvPicPr/>
          <p:nvPr/>
        </p:nvPicPr>
        <p:blipFill>
          <a:blip r:embed="rId1"/>
          <a:stretch/>
        </p:blipFill>
        <p:spPr>
          <a:xfrm>
            <a:off x="2133720" y="-12960"/>
            <a:ext cx="7009920" cy="5156280"/>
          </a:xfrm>
          <a:prstGeom prst="rect">
            <a:avLst/>
          </a:prstGeom>
          <a:ln w="9525">
            <a:noFill/>
          </a:ln>
        </p:spPr>
      </p:pic>
      <p:sp>
        <p:nvSpPr>
          <p:cNvPr id="138" name="Rectangle 5"/>
          <p:cNvSpPr/>
          <p:nvPr/>
        </p:nvSpPr>
        <p:spPr>
          <a:xfrm>
            <a:off x="94680" y="133200"/>
            <a:ext cx="31482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Single frame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Lvl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TextBox 6"/>
          <p:cNvSpPr/>
          <p:nvPr/>
        </p:nvSpPr>
        <p:spPr>
          <a:xfrm>
            <a:off x="76320" y="2495520"/>
            <a:ext cx="2209320" cy="5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400" spc="-1" strike="noStrike">
                <a:solidFill>
                  <a:schemeClr val="dk1"/>
                </a:solidFill>
                <a:latin typeface="Calibri"/>
              </a:rPr>
              <a:t>Highly dominated by scattered light.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TextBox 7"/>
          <p:cNvSpPr/>
          <p:nvPr/>
        </p:nvSpPr>
        <p:spPr>
          <a:xfrm>
            <a:off x="8153280" y="39600"/>
            <a:ext cx="99036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000" spc="-1" strike="noStrike">
                <a:solidFill>
                  <a:schemeClr val="dk1"/>
                </a:solidFill>
                <a:latin typeface="Calibri"/>
              </a:rPr>
              <a:t>2024-02-17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icture 2" descr=""/>
          <p:cNvPicPr/>
          <p:nvPr/>
        </p:nvPicPr>
        <p:blipFill>
          <a:blip r:embed="rId1"/>
          <a:stretch/>
        </p:blipFill>
        <p:spPr>
          <a:xfrm>
            <a:off x="2151360" y="0"/>
            <a:ext cx="6992280" cy="5142960"/>
          </a:xfrm>
          <a:prstGeom prst="rect">
            <a:avLst/>
          </a:prstGeom>
          <a:ln w="9525">
            <a:noFill/>
          </a:ln>
        </p:spPr>
      </p:pic>
      <p:sp>
        <p:nvSpPr>
          <p:cNvPr id="142" name="Rectangle 4"/>
          <p:cNvSpPr/>
          <p:nvPr/>
        </p:nvSpPr>
        <p:spPr>
          <a:xfrm>
            <a:off x="0" y="1200240"/>
            <a:ext cx="45716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%Std,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(3.48, 14151.82)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(5.58, 17776.46)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 (8.87, 32895.68)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Rectangle 5"/>
          <p:cNvSpPr/>
          <p:nvPr/>
        </p:nvSpPr>
        <p:spPr>
          <a:xfrm>
            <a:off x="94680" y="133200"/>
            <a:ext cx="31482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Single frame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Lvl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TextBox 6"/>
          <p:cNvSpPr/>
          <p:nvPr/>
        </p:nvSpPr>
        <p:spPr>
          <a:xfrm>
            <a:off x="76320" y="2495520"/>
            <a:ext cx="2209320" cy="5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400" spc="-1" strike="noStrike">
                <a:solidFill>
                  <a:schemeClr val="dk1"/>
                </a:solidFill>
                <a:latin typeface="Calibri"/>
              </a:rPr>
              <a:t>Highly dominated by scattered light.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TextBox 7"/>
          <p:cNvSpPr/>
          <p:nvPr/>
        </p:nvSpPr>
        <p:spPr>
          <a:xfrm>
            <a:off x="8153280" y="39600"/>
            <a:ext cx="99036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000" spc="-1" strike="noStrike">
                <a:solidFill>
                  <a:schemeClr val="dk1"/>
                </a:solidFill>
                <a:latin typeface="Calibri"/>
              </a:rPr>
              <a:t>2024-02-17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Picture 2" descr=""/>
          <p:cNvPicPr/>
          <p:nvPr/>
        </p:nvPicPr>
        <p:blipFill>
          <a:blip r:embed="rId1"/>
          <a:stretch/>
        </p:blipFill>
        <p:spPr>
          <a:xfrm>
            <a:off x="2415600" y="24120"/>
            <a:ext cx="6728040" cy="5119200"/>
          </a:xfrm>
          <a:prstGeom prst="rect">
            <a:avLst/>
          </a:prstGeom>
          <a:ln w="9525">
            <a:noFill/>
          </a:ln>
        </p:spPr>
      </p:pic>
      <p:sp>
        <p:nvSpPr>
          <p:cNvPr id="147" name="TextBox 6"/>
          <p:cNvSpPr/>
          <p:nvPr/>
        </p:nvSpPr>
        <p:spPr>
          <a:xfrm>
            <a:off x="0" y="1200240"/>
            <a:ext cx="380952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%Std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	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(1.96, 18260.97)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	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(1.06, 18783.25)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 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	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(1.45, 17592.7)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Rectangle 8"/>
          <p:cNvSpPr/>
          <p:nvPr/>
        </p:nvSpPr>
        <p:spPr>
          <a:xfrm>
            <a:off x="94680" y="133200"/>
            <a:ext cx="31482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Single frame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Lvl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TextBox 9"/>
          <p:cNvSpPr/>
          <p:nvPr/>
        </p:nvSpPr>
        <p:spPr>
          <a:xfrm>
            <a:off x="8153280" y="39600"/>
            <a:ext cx="99036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000" spc="-1" strike="noStrike">
                <a:solidFill>
                  <a:schemeClr val="dk1"/>
                </a:solidFill>
                <a:latin typeface="Calibri"/>
              </a:rPr>
              <a:t>2024-02-17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Picture 2" descr=""/>
          <p:cNvPicPr/>
          <p:nvPr/>
        </p:nvPicPr>
        <p:blipFill>
          <a:blip r:embed="rId1"/>
          <a:stretch/>
        </p:blipFill>
        <p:spPr>
          <a:xfrm>
            <a:off x="2150280" y="0"/>
            <a:ext cx="6993360" cy="5143320"/>
          </a:xfrm>
          <a:prstGeom prst="rect">
            <a:avLst/>
          </a:prstGeom>
          <a:ln w="9525">
            <a:noFill/>
          </a:ln>
        </p:spPr>
      </p:pic>
      <p:sp>
        <p:nvSpPr>
          <p:cNvPr id="151" name="Rectangle 4"/>
          <p:cNvSpPr/>
          <p:nvPr/>
        </p:nvSpPr>
        <p:spPr>
          <a:xfrm>
            <a:off x="0" y="1200240"/>
            <a:ext cx="45716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 %Std 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	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(0.84, 47499.1)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	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(1.33, 52150.1)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	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(1.03, 51497.82)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Rectangle 7"/>
          <p:cNvSpPr/>
          <p:nvPr/>
        </p:nvSpPr>
        <p:spPr>
          <a:xfrm>
            <a:off x="94680" y="133200"/>
            <a:ext cx="31482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Single frame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Lvl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TextBox 8"/>
          <p:cNvSpPr/>
          <p:nvPr/>
        </p:nvSpPr>
        <p:spPr>
          <a:xfrm>
            <a:off x="8153280" y="39600"/>
            <a:ext cx="99036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000" spc="-1" strike="noStrike">
                <a:solidFill>
                  <a:schemeClr val="dk1"/>
                </a:solidFill>
                <a:latin typeface="Calibri"/>
              </a:rPr>
              <a:t>2024-02-17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Picture 2" descr=""/>
          <p:cNvPicPr/>
          <p:nvPr/>
        </p:nvPicPr>
        <p:blipFill>
          <a:blip r:embed="rId1"/>
          <a:stretch/>
        </p:blipFill>
        <p:spPr>
          <a:xfrm>
            <a:off x="2133720" y="-12960"/>
            <a:ext cx="7009920" cy="5156280"/>
          </a:xfrm>
          <a:prstGeom prst="rect">
            <a:avLst/>
          </a:prstGeom>
          <a:ln w="9525">
            <a:noFill/>
          </a:ln>
        </p:spPr>
      </p:pic>
      <p:sp>
        <p:nvSpPr>
          <p:cNvPr id="155" name="Rectangle 4"/>
          <p:cNvSpPr/>
          <p:nvPr/>
        </p:nvSpPr>
        <p:spPr>
          <a:xfrm>
            <a:off x="0" y="1276200"/>
            <a:ext cx="45716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%Std,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(1.46, 41336.22)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(1.43, 49594.28)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 (1.43, 47717.86)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Rectangle 6"/>
          <p:cNvSpPr/>
          <p:nvPr/>
        </p:nvSpPr>
        <p:spPr>
          <a:xfrm>
            <a:off x="94680" y="133200"/>
            <a:ext cx="31482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Single frame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Lvl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TextBox 7"/>
          <p:cNvSpPr/>
          <p:nvPr/>
        </p:nvSpPr>
        <p:spPr>
          <a:xfrm>
            <a:off x="8153280" y="39600"/>
            <a:ext cx="99036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000" spc="-1" strike="noStrike">
                <a:solidFill>
                  <a:schemeClr val="dk1"/>
                </a:solidFill>
                <a:latin typeface="Calibri"/>
              </a:rPr>
              <a:t>2024-02-17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Picture 2" descr=""/>
          <p:cNvPicPr/>
          <p:nvPr/>
        </p:nvPicPr>
        <p:blipFill>
          <a:blip r:embed="rId1"/>
          <a:stretch/>
        </p:blipFill>
        <p:spPr>
          <a:xfrm>
            <a:off x="2133720" y="0"/>
            <a:ext cx="7009920" cy="5156280"/>
          </a:xfrm>
          <a:prstGeom prst="rect">
            <a:avLst/>
          </a:prstGeom>
          <a:ln w="9525">
            <a:noFill/>
          </a:ln>
        </p:spPr>
      </p:pic>
      <p:sp>
        <p:nvSpPr>
          <p:cNvPr id="159" name="Rectangle 4"/>
          <p:cNvSpPr/>
          <p:nvPr/>
        </p:nvSpPr>
        <p:spPr>
          <a:xfrm>
            <a:off x="0" y="1962000"/>
            <a:ext cx="45716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%Std,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(2.56, 7720.36)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(4.23, 7861.74)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 (2.44, 7554.5)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Rectangle 5"/>
          <p:cNvSpPr/>
          <p:nvPr/>
        </p:nvSpPr>
        <p:spPr>
          <a:xfrm>
            <a:off x="94680" y="133200"/>
            <a:ext cx="31482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Single frame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Lvl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TextBox 6"/>
          <p:cNvSpPr/>
          <p:nvPr/>
        </p:nvSpPr>
        <p:spPr>
          <a:xfrm>
            <a:off x="8153280" y="39600"/>
            <a:ext cx="99036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000" spc="-1" strike="noStrike">
                <a:solidFill>
                  <a:schemeClr val="dk1"/>
                </a:solidFill>
                <a:latin typeface="Calibri"/>
              </a:rPr>
              <a:t>2024-02-17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Picture 2" descr=""/>
          <p:cNvPicPr/>
          <p:nvPr/>
        </p:nvPicPr>
        <p:blipFill>
          <a:blip r:embed="rId1"/>
          <a:stretch/>
        </p:blipFill>
        <p:spPr>
          <a:xfrm>
            <a:off x="2133720" y="0"/>
            <a:ext cx="7009920" cy="5156280"/>
          </a:xfrm>
          <a:prstGeom prst="rect">
            <a:avLst/>
          </a:prstGeom>
          <a:ln w="9525">
            <a:noFill/>
          </a:ln>
        </p:spPr>
      </p:pic>
      <p:sp>
        <p:nvSpPr>
          <p:cNvPr id="163" name="Rectangle 4"/>
          <p:cNvSpPr/>
          <p:nvPr/>
        </p:nvSpPr>
        <p:spPr>
          <a:xfrm>
            <a:off x="76320" y="1200240"/>
            <a:ext cx="45716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 %Std,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(3.91, 8134.45)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(2.94, 6481.17)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 (9.74, 11672.7)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Rectangle 5"/>
          <p:cNvSpPr/>
          <p:nvPr/>
        </p:nvSpPr>
        <p:spPr>
          <a:xfrm>
            <a:off x="94680" y="133200"/>
            <a:ext cx="31482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Single frame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Lvl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TextBox 6"/>
          <p:cNvSpPr/>
          <p:nvPr/>
        </p:nvSpPr>
        <p:spPr>
          <a:xfrm>
            <a:off x="76320" y="2495520"/>
            <a:ext cx="2209320" cy="5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400" spc="-1" strike="noStrike">
                <a:solidFill>
                  <a:schemeClr val="dk1"/>
                </a:solidFill>
                <a:latin typeface="Calibri"/>
              </a:rPr>
              <a:t>Highly dominated by scattered light.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TextBox 7"/>
          <p:cNvSpPr/>
          <p:nvPr/>
        </p:nvSpPr>
        <p:spPr>
          <a:xfrm>
            <a:off x="8153280" y="39600"/>
            <a:ext cx="99036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000" spc="-1" strike="noStrike">
                <a:solidFill>
                  <a:schemeClr val="dk1"/>
                </a:solidFill>
                <a:latin typeface="Calibri"/>
              </a:rPr>
              <a:t>2024-02-17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Picture 2" descr=""/>
          <p:cNvPicPr/>
          <p:nvPr/>
        </p:nvPicPr>
        <p:blipFill>
          <a:blip r:embed="rId1"/>
          <a:stretch/>
        </p:blipFill>
        <p:spPr>
          <a:xfrm>
            <a:off x="2151360" y="0"/>
            <a:ext cx="6992280" cy="5143320"/>
          </a:xfrm>
          <a:prstGeom prst="rect">
            <a:avLst/>
          </a:prstGeom>
          <a:ln w="9525">
            <a:noFill/>
          </a:ln>
        </p:spPr>
      </p:pic>
      <p:sp>
        <p:nvSpPr>
          <p:cNvPr id="168" name="TextBox 4"/>
          <p:cNvSpPr/>
          <p:nvPr/>
        </p:nvSpPr>
        <p:spPr>
          <a:xfrm>
            <a:off x="76320" y="2495520"/>
            <a:ext cx="2209320" cy="5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400" spc="-1" strike="noStrike">
                <a:solidFill>
                  <a:schemeClr val="dk1"/>
                </a:solidFill>
                <a:latin typeface="Calibri"/>
              </a:rPr>
              <a:t>Highly dominated by scattered light.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Rectangle 5"/>
          <p:cNvSpPr/>
          <p:nvPr/>
        </p:nvSpPr>
        <p:spPr>
          <a:xfrm>
            <a:off x="76320" y="1352520"/>
            <a:ext cx="45716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 %Std,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(3.53, 15295.68)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(1.03, 13247.64)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 (10.04, 24427.43)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Rectangle 6"/>
          <p:cNvSpPr/>
          <p:nvPr/>
        </p:nvSpPr>
        <p:spPr>
          <a:xfrm>
            <a:off x="94680" y="133200"/>
            <a:ext cx="31482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Single frame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Lvl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TextBox 7"/>
          <p:cNvSpPr/>
          <p:nvPr/>
        </p:nvSpPr>
        <p:spPr>
          <a:xfrm>
            <a:off x="8153280" y="39600"/>
            <a:ext cx="99036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000" spc="-1" strike="noStrike">
                <a:solidFill>
                  <a:schemeClr val="dk1"/>
                </a:solidFill>
                <a:latin typeface="Calibri"/>
              </a:rPr>
              <a:t>2024-02-17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Picture 2" descr=""/>
          <p:cNvPicPr/>
          <p:nvPr/>
        </p:nvPicPr>
        <p:blipFill>
          <a:blip r:embed="rId1"/>
          <a:stretch/>
        </p:blipFill>
        <p:spPr>
          <a:xfrm>
            <a:off x="2133720" y="0"/>
            <a:ext cx="7009920" cy="5156280"/>
          </a:xfrm>
          <a:prstGeom prst="rect">
            <a:avLst/>
          </a:prstGeom>
          <a:ln w="9525">
            <a:noFill/>
          </a:ln>
        </p:spPr>
      </p:pic>
      <p:sp>
        <p:nvSpPr>
          <p:cNvPr id="173" name="Rectangle 4"/>
          <p:cNvSpPr/>
          <p:nvPr/>
        </p:nvSpPr>
        <p:spPr>
          <a:xfrm>
            <a:off x="0" y="2343240"/>
            <a:ext cx="45716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%Std,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(1.13, 22927.61)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(1.21, 27771.58)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 (1.14, 28401.48)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Rectangle 5"/>
          <p:cNvSpPr/>
          <p:nvPr/>
        </p:nvSpPr>
        <p:spPr>
          <a:xfrm>
            <a:off x="94680" y="133200"/>
            <a:ext cx="31482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Single frame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Lvl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TextBox 6"/>
          <p:cNvSpPr/>
          <p:nvPr/>
        </p:nvSpPr>
        <p:spPr>
          <a:xfrm>
            <a:off x="8153280" y="39600"/>
            <a:ext cx="99036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000" spc="-1" strike="noStrike">
                <a:solidFill>
                  <a:schemeClr val="dk1"/>
                </a:solidFill>
                <a:latin typeface="Calibri"/>
              </a:rPr>
              <a:t>2024-02-17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74" name="" descr=""/>
          <p:cNvPicPr/>
          <p:nvPr/>
        </p:nvPicPr>
        <p:blipFill>
          <a:blip r:embed="rId1"/>
          <a:stretch/>
        </p:blipFill>
        <p:spPr>
          <a:xfrm>
            <a:off x="457200" y="590400"/>
            <a:ext cx="8626680" cy="4210200"/>
          </a:xfrm>
          <a:prstGeom prst="rect">
            <a:avLst/>
          </a:prstGeom>
          <a:ln w="0">
            <a:noFill/>
          </a:ln>
        </p:spPr>
      </p:pic>
      <p:sp>
        <p:nvSpPr>
          <p:cNvPr id="75" name="Title 3"/>
          <p:cNvSpPr txBox="1"/>
          <p:nvPr/>
        </p:nvSpPr>
        <p:spPr>
          <a:xfrm>
            <a:off x="756720" y="-86400"/>
            <a:ext cx="8229240" cy="8568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algn="ctr" defTabSz="914400">
              <a:lnSpc>
                <a:spcPct val="100000"/>
              </a:lnSpc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BB03 after major sunspot removal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/>
        <p:txBody>
          <a:bodyPr/>
          <a:p>
            <a:fld id="{68656C99-D18D-4E38-87A2-C9BF8FB0CB87}" type="datetime2">
              <a:rPr lang="en-US"/>
              <a:t>Sunday, May 12, 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324160"/>
            <a:ext cx="8229240" cy="85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38641"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Averaged image from each pointing</a:t>
            </a:r>
            <a:br>
              <a:rPr sz="4400"/>
            </a:b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Reduced Level 0 at SHTR_STR 0</a:t>
            </a:r>
            <a:br>
              <a:rPr sz="4400"/>
            </a:b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2" descr=""/>
          <p:cNvPicPr/>
          <p:nvPr/>
        </p:nvPicPr>
        <p:blipFill>
          <a:blip r:embed="rId1"/>
          <a:stretch/>
        </p:blipFill>
        <p:spPr>
          <a:xfrm>
            <a:off x="2709720" y="743040"/>
            <a:ext cx="6433920" cy="3690720"/>
          </a:xfrm>
          <a:prstGeom prst="rect">
            <a:avLst/>
          </a:prstGeom>
          <a:ln w="9525">
            <a:noFill/>
          </a:ln>
        </p:spPr>
      </p:pic>
      <p:sp>
        <p:nvSpPr>
          <p:cNvPr id="78" name="Rectangle 4"/>
          <p:cNvSpPr/>
          <p:nvPr/>
        </p:nvSpPr>
        <p:spPr>
          <a:xfrm>
            <a:off x="0" y="0"/>
            <a:ext cx="3352320" cy="118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Scatter Corrected, Off sun Masked, Averaged image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Reduced Level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Rectangle 5"/>
          <p:cNvSpPr/>
          <p:nvPr/>
        </p:nvSpPr>
        <p:spPr>
          <a:xfrm>
            <a:off x="0" y="2724120"/>
            <a:ext cx="45716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 %Std,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(1.46, 81569.32)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(4.93, 69478.92)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 (1.46, 65180.57)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Picture 2" descr=""/>
          <p:cNvPicPr/>
          <p:nvPr/>
        </p:nvPicPr>
        <p:blipFill>
          <a:blip r:embed="rId1"/>
          <a:stretch/>
        </p:blipFill>
        <p:spPr>
          <a:xfrm>
            <a:off x="2709720" y="666720"/>
            <a:ext cx="6400440" cy="3671280"/>
          </a:xfrm>
          <a:prstGeom prst="rect">
            <a:avLst/>
          </a:prstGeom>
          <a:ln w="9525">
            <a:noFill/>
          </a:ln>
        </p:spPr>
      </p:pic>
      <p:sp>
        <p:nvSpPr>
          <p:cNvPr id="81" name="Rectangle 4"/>
          <p:cNvSpPr/>
          <p:nvPr/>
        </p:nvSpPr>
        <p:spPr>
          <a:xfrm>
            <a:off x="152280" y="3562200"/>
            <a:ext cx="45716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 %Std,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(3.7, 22223.18)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(1.59, 22007.31)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 (10.6, 62516.01)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Rectangle 5"/>
          <p:cNvSpPr/>
          <p:nvPr/>
        </p:nvSpPr>
        <p:spPr>
          <a:xfrm>
            <a:off x="97200" y="133200"/>
            <a:ext cx="34758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Averaged image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Reduced Level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Rectangle 6"/>
          <p:cNvSpPr/>
          <p:nvPr/>
        </p:nvSpPr>
        <p:spPr>
          <a:xfrm>
            <a:off x="228600" y="1809720"/>
            <a:ext cx="205704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Scattered light patterns are seen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Picture 2" descr=""/>
          <p:cNvPicPr/>
          <p:nvPr/>
        </p:nvPicPr>
        <p:blipFill>
          <a:blip r:embed="rId1"/>
          <a:stretch/>
        </p:blipFill>
        <p:spPr>
          <a:xfrm>
            <a:off x="2743200" y="743040"/>
            <a:ext cx="6400440" cy="3671280"/>
          </a:xfrm>
          <a:prstGeom prst="rect">
            <a:avLst/>
          </a:prstGeom>
          <a:ln w="9525">
            <a:noFill/>
          </a:ln>
        </p:spPr>
      </p:pic>
      <p:sp>
        <p:nvSpPr>
          <p:cNvPr id="85" name="Rectangle 4"/>
          <p:cNvSpPr/>
          <p:nvPr/>
        </p:nvSpPr>
        <p:spPr>
          <a:xfrm>
            <a:off x="97200" y="133200"/>
            <a:ext cx="34758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Averaged image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Reduced Level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Rectangle 5"/>
          <p:cNvSpPr/>
          <p:nvPr/>
        </p:nvSpPr>
        <p:spPr>
          <a:xfrm>
            <a:off x="304920" y="3714840"/>
            <a:ext cx="45716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 %Std,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(1.46, 83647.76)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(4.81, 71274.31)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 (7.76, 123682.18)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Rectangle 6"/>
          <p:cNvSpPr/>
          <p:nvPr/>
        </p:nvSpPr>
        <p:spPr>
          <a:xfrm>
            <a:off x="228600" y="1809720"/>
            <a:ext cx="205704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Scattered light patterns are seen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TextBox 7"/>
          <p:cNvSpPr/>
          <p:nvPr/>
        </p:nvSpPr>
        <p:spPr>
          <a:xfrm>
            <a:off x="8153280" y="39600"/>
            <a:ext cx="99036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000" spc="-1" strike="noStrike">
                <a:solidFill>
                  <a:schemeClr val="dk1"/>
                </a:solidFill>
                <a:latin typeface="Calibri"/>
              </a:rPr>
              <a:t>2024-02-23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Picture 2" descr=""/>
          <p:cNvPicPr/>
          <p:nvPr/>
        </p:nvPicPr>
        <p:blipFill>
          <a:blip r:embed="rId1"/>
          <a:stretch/>
        </p:blipFill>
        <p:spPr>
          <a:xfrm>
            <a:off x="2709720" y="743040"/>
            <a:ext cx="6433920" cy="3690720"/>
          </a:xfrm>
          <a:prstGeom prst="rect">
            <a:avLst/>
          </a:prstGeom>
          <a:ln w="9525">
            <a:noFill/>
          </a:ln>
        </p:spPr>
      </p:pic>
      <p:sp>
        <p:nvSpPr>
          <p:cNvPr id="90" name="Rectangle 4"/>
          <p:cNvSpPr/>
          <p:nvPr/>
        </p:nvSpPr>
        <p:spPr>
          <a:xfrm>
            <a:off x="152280" y="3562200"/>
            <a:ext cx="45716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 %Std,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(2.27, 34620.35)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(6.95, 41804.28)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 (9.65, 79824.78)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Rectangle 5"/>
          <p:cNvSpPr/>
          <p:nvPr/>
        </p:nvSpPr>
        <p:spPr>
          <a:xfrm>
            <a:off x="97200" y="133200"/>
            <a:ext cx="34758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Averaged image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Reduced Level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Rectangle 6"/>
          <p:cNvSpPr/>
          <p:nvPr/>
        </p:nvSpPr>
        <p:spPr>
          <a:xfrm>
            <a:off x="228600" y="1809720"/>
            <a:ext cx="205704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Scattered light patterns are seen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2" descr=""/>
          <p:cNvPicPr/>
          <p:nvPr/>
        </p:nvPicPr>
        <p:blipFill>
          <a:blip r:embed="rId1"/>
          <a:stretch/>
        </p:blipFill>
        <p:spPr>
          <a:xfrm>
            <a:off x="2709720" y="666720"/>
            <a:ext cx="6433920" cy="3690720"/>
          </a:xfrm>
          <a:prstGeom prst="rect">
            <a:avLst/>
          </a:prstGeom>
          <a:ln w="9525">
            <a:noFill/>
          </a:ln>
        </p:spPr>
      </p:pic>
      <p:sp>
        <p:nvSpPr>
          <p:cNvPr id="94" name="Rectangle 4"/>
          <p:cNvSpPr/>
          <p:nvPr/>
        </p:nvSpPr>
        <p:spPr>
          <a:xfrm>
            <a:off x="0" y="3333600"/>
            <a:ext cx="457164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Pos(200px Box)  %Std, Mean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(1000, 1000) (2.16, 40765.44)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(2000, 2000) (7.31, 48696.84)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</a:rPr>
              <a:t>(3000, 3000) (9.22, 89945.89)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Rectangle 5"/>
          <p:cNvSpPr/>
          <p:nvPr/>
        </p:nvSpPr>
        <p:spPr>
          <a:xfrm>
            <a:off x="97200" y="133200"/>
            <a:ext cx="34758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Averaged image from each pointing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Reduced Level 0 at SHTR_STR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Rectangle 6"/>
          <p:cNvSpPr/>
          <p:nvPr/>
        </p:nvSpPr>
        <p:spPr>
          <a:xfrm>
            <a:off x="228600" y="1809720"/>
            <a:ext cx="205704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Scattered light patterns are seen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862</TotalTime>
  <Application>LibreOffice/7.6.6.3$Linux_X86_64 LibreOffice_project/60$Build-3</Application>
  <AppVersion>15.0000</AppVersion>
  <Words>1162</Words>
  <Paragraphs>172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2024-03-17T08:37:01Z</dcterms:created>
  <dc:creator>janmejoyarch</dc:creator>
  <dc:description/>
  <dc:language>en-US</dc:language>
  <cp:lastModifiedBy/>
  <dcterms:modified xsi:type="dcterms:W3CDTF">2024-05-12T19:15:54Z</dcterms:modified>
  <cp:revision>42</cp:revision>
  <dc:subject/>
  <dc:title>Slide 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(16:9)</vt:lpwstr>
  </property>
  <property fmtid="{D5CDD505-2E9C-101B-9397-08002B2CF9AE}" pid="3" name="Slides">
    <vt:i4>26</vt:i4>
  </property>
</Properties>
</file>